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EC46F-8701-4CE3-A352-4007F1F19483}" v="99" dt="2020-07-19T13:15:06.628"/>
    <p1510:client id="{C580B14E-8FF7-480D-9DE6-B982BE1C0479}" v="735" dt="2020-07-19T11:55:46.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7704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5030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5880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1449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134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4892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869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7444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485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1001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7/19/2020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0479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7/19/2020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60516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E3DD604D-A4C6-41A3-B321-44A058F9079E}"/>
              </a:ext>
            </a:extLst>
          </p:cNvPr>
          <p:cNvPicPr>
            <a:picLocks noChangeAspect="1"/>
          </p:cNvPicPr>
          <p:nvPr/>
        </p:nvPicPr>
        <p:blipFill rotWithShape="1">
          <a:blip r:embed="rId2"/>
          <a:srcRect b="15519"/>
          <a:stretch/>
        </p:blipFill>
        <p:spPr>
          <a:xfrm>
            <a:off x="20" y="10"/>
            <a:ext cx="12207220" cy="6857990"/>
          </a:xfrm>
          <a:prstGeom prst="rect">
            <a:avLst/>
          </a:prstGeom>
        </p:spPr>
      </p:pic>
      <p:sp>
        <p:nvSpPr>
          <p:cNvPr id="30" name="Rectangle 28">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2091427" y="117017"/>
            <a:ext cx="8009146" cy="3248018"/>
          </a:xfrm>
        </p:spPr>
        <p:txBody>
          <a:bodyPr>
            <a:normAutofit fontScale="90000"/>
          </a:bodyPr>
          <a:lstStyle/>
          <a:p>
            <a:r>
              <a:rPr lang="ru-RU" sz="2900" b="1" dirty="0">
                <a:solidFill>
                  <a:schemeClr val="bg1"/>
                </a:solidFill>
              </a:rPr>
              <a:t>МБДОУ "ЦРР-ДЕТСКИЙ САД "СКАЗКА"</a:t>
            </a:r>
            <a:br>
              <a:rPr lang="ru-RU" sz="2900" b="1" dirty="0">
                <a:solidFill>
                  <a:schemeClr val="bg1"/>
                </a:solidFill>
              </a:rPr>
            </a:br>
            <a:br>
              <a:rPr lang="ru-RU" sz="2900" b="1" dirty="0">
                <a:solidFill>
                  <a:schemeClr val="bg1"/>
                </a:solidFill>
              </a:rPr>
            </a:br>
            <a:br>
              <a:rPr lang="ru-RU" sz="2900" b="1" dirty="0"/>
            </a:br>
            <a:r>
              <a:rPr lang="ru-RU" sz="2900" b="1" dirty="0"/>
              <a:t> </a:t>
            </a:r>
            <a:r>
              <a:rPr lang="ru-RU" sz="2900" b="1" dirty="0">
                <a:solidFill>
                  <a:schemeClr val="accent4"/>
                </a:solidFill>
                <a:highlight>
                  <a:srgbClr val="FFFF00"/>
                </a:highlight>
              </a:rPr>
              <a:t>ПРЕЗЕНТАЦИЯ </a:t>
            </a:r>
            <a:br>
              <a:rPr lang="ru-RU" sz="2900" b="1" dirty="0">
                <a:highlight>
                  <a:srgbClr val="FFFF00"/>
                </a:highlight>
              </a:rPr>
            </a:br>
            <a:r>
              <a:rPr lang="ru-RU" sz="2900" b="1">
                <a:solidFill>
                  <a:schemeClr val="accent4"/>
                </a:solidFill>
                <a:highlight>
                  <a:srgbClr val="FFFF00"/>
                </a:highlight>
              </a:rPr>
              <a:t>К  КОНСУЛЬТАЦИИ  ДЛЯ  РОДИТЕЛЕЙ:</a:t>
            </a:r>
            <a:br>
              <a:rPr lang="ru-RU" sz="2900" b="1" dirty="0">
                <a:solidFill>
                  <a:schemeClr val="accent4"/>
                </a:solidFill>
                <a:highlight>
                  <a:srgbClr val="FFFF00"/>
                </a:highlight>
              </a:rPr>
            </a:br>
            <a:br>
              <a:rPr lang="ru-RU" sz="2900" b="1" dirty="0">
                <a:highlight>
                  <a:srgbClr val="FFFF00"/>
                </a:highlight>
              </a:rPr>
            </a:br>
            <a:r>
              <a:rPr lang="ru-RU" sz="2800" b="1">
                <a:solidFill>
                  <a:schemeClr val="accent6">
                    <a:lumMod val="50000"/>
                  </a:schemeClr>
                </a:solidFill>
                <a:highlight>
                  <a:srgbClr val="FF00FF"/>
                </a:highlight>
              </a:rPr>
              <a:t>"ЗАНИМАТЕЛЬНАЯ  МАТЕМАТИКА  ДЛЯ </a:t>
            </a:r>
            <a:r>
              <a:rPr lang="ru-RU" sz="2800" b="1" dirty="0">
                <a:solidFill>
                  <a:schemeClr val="accent6">
                    <a:lumMod val="50000"/>
                  </a:schemeClr>
                </a:solidFill>
                <a:highlight>
                  <a:srgbClr val="FF00FF"/>
                </a:highlight>
              </a:rPr>
              <a:t>ДЕТЕЙ СТАРШЕГО ДОШКОЛЬНОГО ВОЗРАСТА"</a:t>
            </a:r>
            <a:endParaRPr lang="ru-RU" sz="2800" b="1">
              <a:solidFill>
                <a:schemeClr val="accent6">
                  <a:lumMod val="50000"/>
                </a:schemeClr>
              </a:solidFill>
              <a:highlight>
                <a:srgbClr val="FF00FF"/>
              </a:highlight>
            </a:endParaRPr>
          </a:p>
        </p:txBody>
      </p:sp>
      <p:sp>
        <p:nvSpPr>
          <p:cNvPr id="3" name="Подзаголовок 2"/>
          <p:cNvSpPr>
            <a:spLocks noGrp="1"/>
          </p:cNvSpPr>
          <p:nvPr>
            <p:ph type="subTitle" idx="1"/>
          </p:nvPr>
        </p:nvSpPr>
        <p:spPr>
          <a:xfrm>
            <a:off x="2891020" y="5302009"/>
            <a:ext cx="9673620" cy="1404381"/>
          </a:xfrm>
        </p:spPr>
        <p:txBody>
          <a:bodyPr vert="horz" lIns="91440" tIns="45720" rIns="91440" bIns="45720" rtlCol="0" anchor="t">
            <a:normAutofit/>
          </a:bodyPr>
          <a:lstStyle/>
          <a:p>
            <a:r>
              <a:rPr lang="ru-RU" dirty="0">
                <a:solidFill>
                  <a:schemeClr val="bg1"/>
                </a:solidFill>
              </a:rPr>
              <a:t>Подготовила воспитатель Бондарева А. Е.</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BB41D-44B0-4638-86FE-93D4191C81F2}"/>
              </a:ext>
            </a:extLst>
          </p:cNvPr>
          <p:cNvSpPr>
            <a:spLocks noGrp="1"/>
          </p:cNvSpPr>
          <p:nvPr>
            <p:ph type="title"/>
          </p:nvPr>
        </p:nvSpPr>
        <p:spPr/>
        <p:txBody>
          <a:bodyPr/>
          <a:lstStyle/>
          <a:p>
            <a:endParaRPr lang="ru-RU"/>
          </a:p>
        </p:txBody>
      </p:sp>
      <p:pic>
        <p:nvPicPr>
          <p:cNvPr id="3" name="Рисунок 3">
            <a:extLst>
              <a:ext uri="{FF2B5EF4-FFF2-40B4-BE49-F238E27FC236}">
                <a16:creationId xmlns:a16="http://schemas.microsoft.com/office/drawing/2014/main" id="{9AD82FBA-1972-42F4-A840-27FB3BD337CA}"/>
              </a:ext>
            </a:extLst>
          </p:cNvPr>
          <p:cNvPicPr>
            <a:picLocks noChangeAspect="1"/>
          </p:cNvPicPr>
          <p:nvPr/>
        </p:nvPicPr>
        <p:blipFill>
          <a:blip r:embed="rId2"/>
          <a:stretch>
            <a:fillRect/>
          </a:stretch>
        </p:blipFill>
        <p:spPr>
          <a:xfrm>
            <a:off x="-5750" y="-718"/>
            <a:ext cx="12203500" cy="6859436"/>
          </a:xfrm>
          <a:prstGeom prst="rect">
            <a:avLst/>
          </a:prstGeom>
        </p:spPr>
      </p:pic>
    </p:spTree>
    <p:extLst>
      <p:ext uri="{BB962C8B-B14F-4D97-AF65-F5344CB8AC3E}">
        <p14:creationId xmlns:p14="http://schemas.microsoft.com/office/powerpoint/2010/main" val="355716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F344F-D372-48EF-B2ED-13830BEC5B59}"/>
              </a:ext>
            </a:extLst>
          </p:cNvPr>
          <p:cNvSpPr>
            <a:spLocks noGrp="1"/>
          </p:cNvSpPr>
          <p:nvPr>
            <p:ph type="title"/>
          </p:nvPr>
        </p:nvSpPr>
        <p:spPr>
          <a:xfrm>
            <a:off x="762000" y="373812"/>
            <a:ext cx="10668000" cy="6354791"/>
          </a:xfrm>
        </p:spPr>
        <p:txBody>
          <a:bodyPr vert="horz" lIns="91440" tIns="45720" rIns="91440" bIns="45720" rtlCol="0" anchor="ctr">
            <a:noAutofit/>
          </a:bodyPr>
          <a:lstStyle/>
          <a:p>
            <a:r>
              <a:rPr lang="ru-RU" sz="2800" b="1" i="1" dirty="0">
                <a:ea typeface="+mj-lt"/>
                <a:cs typeface="+mj-lt"/>
              </a:rPr>
              <a:t>Обучение математике не должно быть скучным занятием для ребенка, к тому же существует просто огромное количество математических игр и игр - </a:t>
            </a:r>
            <a:r>
              <a:rPr lang="ru-RU" sz="2800" b="1" i="1" dirty="0" err="1">
                <a:ea typeface="+mj-lt"/>
                <a:cs typeface="+mj-lt"/>
              </a:rPr>
              <a:t>обучалок</a:t>
            </a:r>
            <a:r>
              <a:rPr lang="ru-RU" sz="2800" b="1" i="1" dirty="0">
                <a:ea typeface="+mj-lt"/>
                <a:cs typeface="+mj-lt"/>
              </a:rPr>
              <a:t> для детей. Дело в том, что детская память избирательна.</a:t>
            </a:r>
            <a:endParaRPr lang="ru-RU" sz="2800" dirty="0"/>
          </a:p>
          <a:p>
            <a:r>
              <a:rPr lang="ru-RU" sz="2800" b="1" i="1" dirty="0">
                <a:ea typeface="+mj-lt"/>
                <a:cs typeface="+mj-lt"/>
              </a:rPr>
              <a:t>Ребенок усваивает только то, что его заинтересовало, удивило, обрадовало или испугало.</a:t>
            </a:r>
            <a:endParaRPr lang="ru-RU" sz="2800" dirty="0"/>
          </a:p>
          <a:p>
            <a:r>
              <a:rPr lang="ru-RU" sz="2800" b="1" i="1" dirty="0">
                <a:ea typeface="+mj-lt"/>
                <a:cs typeface="+mj-lt"/>
              </a:rPr>
              <a:t>Он вряд ли запомнит что-то, на его взгляд, неинтересное, даже если взрослые настаивают.</a:t>
            </a:r>
            <a:endParaRPr lang="ru-RU" sz="2800" dirty="0"/>
          </a:p>
          <a:p>
            <a:r>
              <a:rPr lang="ru-RU" sz="2800" b="1" i="1" dirty="0">
                <a:ea typeface="+mj-lt"/>
                <a:cs typeface="+mj-lt"/>
              </a:rPr>
              <a:t>Поэтому основная задача родителей сделать так, чтобы детям было интересно заниматься математикой. Тогда маленькие непоседы и сами не заметят, как научатся математическим представлениям.</a:t>
            </a:r>
            <a:endParaRPr lang="ru-RU" sz="2800" dirty="0"/>
          </a:p>
          <a:p>
            <a:endParaRPr lang="ru-RU" dirty="0"/>
          </a:p>
        </p:txBody>
      </p:sp>
    </p:spTree>
    <p:extLst>
      <p:ext uri="{BB962C8B-B14F-4D97-AF65-F5344CB8AC3E}">
        <p14:creationId xmlns:p14="http://schemas.microsoft.com/office/powerpoint/2010/main" val="60969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A6C842-4874-4DFE-A89B-8AB092BFF216}"/>
              </a:ext>
            </a:extLst>
          </p:cNvPr>
          <p:cNvSpPr>
            <a:spLocks noGrp="1"/>
          </p:cNvSpPr>
          <p:nvPr>
            <p:ph type="title"/>
          </p:nvPr>
        </p:nvSpPr>
        <p:spPr>
          <a:xfrm>
            <a:off x="905774" y="186906"/>
            <a:ext cx="10984301" cy="4830792"/>
          </a:xfrm>
        </p:spPr>
        <p:txBody>
          <a:bodyPr>
            <a:normAutofit fontScale="90000"/>
          </a:bodyPr>
          <a:lstStyle/>
          <a:p>
            <a:r>
              <a:rPr lang="ru-RU" b="1" i="1" dirty="0">
                <a:ea typeface="+mj-lt"/>
                <a:cs typeface="+mj-lt"/>
              </a:rPr>
              <a:t>Многообразие занимательного материала - игр, задач, головоломок- дает основание для их классификации.</a:t>
            </a:r>
            <a:endParaRPr lang="ru-RU" dirty="0"/>
          </a:p>
          <a:p>
            <a:r>
              <a:rPr lang="ru-RU" b="1" dirty="0"/>
              <a:t>Можно выделить три основные группы:</a:t>
            </a:r>
            <a:br>
              <a:rPr lang="ru-RU" b="1" dirty="0"/>
            </a:br>
            <a:r>
              <a:rPr lang="ru-RU" b="1" dirty="0"/>
              <a:t>задачи и загадки развлекательного характера, логические (математические) задания, дидактические игры и упражнения.</a:t>
            </a:r>
          </a:p>
        </p:txBody>
      </p:sp>
    </p:spTree>
    <p:extLst>
      <p:ext uri="{BB962C8B-B14F-4D97-AF65-F5344CB8AC3E}">
        <p14:creationId xmlns:p14="http://schemas.microsoft.com/office/powerpoint/2010/main" val="227516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B0796F-2254-4B19-8BCB-92AA101E6BC9}"/>
              </a:ext>
            </a:extLst>
          </p:cNvPr>
          <p:cNvSpPr>
            <a:spLocks noGrp="1"/>
          </p:cNvSpPr>
          <p:nvPr>
            <p:ph type="title"/>
          </p:nvPr>
        </p:nvSpPr>
        <p:spPr/>
        <p:txBody>
          <a:bodyPr/>
          <a:lstStyle/>
          <a:p>
            <a:endParaRPr lang="ru-RU"/>
          </a:p>
        </p:txBody>
      </p:sp>
      <p:pic>
        <p:nvPicPr>
          <p:cNvPr id="3" name="Рисунок 3">
            <a:extLst>
              <a:ext uri="{FF2B5EF4-FFF2-40B4-BE49-F238E27FC236}">
                <a16:creationId xmlns:a16="http://schemas.microsoft.com/office/drawing/2014/main" id="{CC123ADF-93B1-4CAA-8739-8CDE2F850612}"/>
              </a:ext>
            </a:extLst>
          </p:cNvPr>
          <p:cNvPicPr>
            <a:picLocks noChangeAspect="1"/>
          </p:cNvPicPr>
          <p:nvPr/>
        </p:nvPicPr>
        <p:blipFill>
          <a:blip r:embed="rId2"/>
          <a:stretch>
            <a:fillRect/>
          </a:stretch>
        </p:blipFill>
        <p:spPr>
          <a:xfrm>
            <a:off x="4724400" y="2400300"/>
            <a:ext cx="2743200" cy="2057400"/>
          </a:xfrm>
          <a:prstGeom prst="rect">
            <a:avLst/>
          </a:prstGeom>
        </p:spPr>
      </p:pic>
      <p:pic>
        <p:nvPicPr>
          <p:cNvPr id="4" name="Рисунок 4">
            <a:extLst>
              <a:ext uri="{FF2B5EF4-FFF2-40B4-BE49-F238E27FC236}">
                <a16:creationId xmlns:a16="http://schemas.microsoft.com/office/drawing/2014/main" id="{0F8F1113-27D9-4329-AF12-85B8998F2C93}"/>
              </a:ext>
            </a:extLst>
          </p:cNvPr>
          <p:cNvPicPr>
            <a:picLocks noChangeAspect="1"/>
          </p:cNvPicPr>
          <p:nvPr/>
        </p:nvPicPr>
        <p:blipFill>
          <a:blip r:embed="rId2"/>
          <a:stretch>
            <a:fillRect/>
          </a:stretch>
        </p:blipFill>
        <p:spPr>
          <a:xfrm>
            <a:off x="-5750" y="-718"/>
            <a:ext cx="12203500" cy="6816303"/>
          </a:xfrm>
          <a:prstGeom prst="rect">
            <a:avLst/>
          </a:prstGeom>
        </p:spPr>
      </p:pic>
    </p:spTree>
    <p:extLst>
      <p:ext uri="{BB962C8B-B14F-4D97-AF65-F5344CB8AC3E}">
        <p14:creationId xmlns:p14="http://schemas.microsoft.com/office/powerpoint/2010/main" val="49777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D3C6F-20E3-4D33-80BD-D00C1080B223}"/>
              </a:ext>
            </a:extLst>
          </p:cNvPr>
          <p:cNvSpPr>
            <a:spLocks noGrp="1"/>
          </p:cNvSpPr>
          <p:nvPr>
            <p:ph type="title"/>
          </p:nvPr>
        </p:nvSpPr>
        <p:spPr>
          <a:xfrm>
            <a:off x="762000" y="704491"/>
            <a:ext cx="10668000" cy="5362754"/>
          </a:xfrm>
        </p:spPr>
        <p:txBody>
          <a:bodyPr>
            <a:noAutofit/>
          </a:bodyPr>
          <a:lstStyle/>
          <a:p>
            <a:r>
              <a:rPr lang="ru-RU" sz="2800" dirty="0">
                <a:ea typeface="+mj-lt"/>
                <a:cs typeface="+mj-lt"/>
              </a:rPr>
              <a:t>Игры с использованием занимательного математического материала позволяют разрешить сразу несколько проблем: игры могут стимулировать развитие творческих способностей, ребенок развивается наиболее успешно, если он каждый раз самостоятельно пытается решить максимально сложные для него задачи, игры могут быть очень разнообразны по своему содержанию и, кроме того, как и любые игры, они не терпят принуждения и создают атмосферу свободного и радостного творчества, играя в игры со своими детьми, мамы и папы незаметно для себя приобретают очень важное умение - сдерживаться, не мешать ребёнку самому размышлять и принимать решения, не делать за него то, что он может и должен сделать сам.</a:t>
            </a:r>
            <a:endParaRPr lang="ru-RU" sz="2800"/>
          </a:p>
        </p:txBody>
      </p:sp>
    </p:spTree>
    <p:extLst>
      <p:ext uri="{BB962C8B-B14F-4D97-AF65-F5344CB8AC3E}">
        <p14:creationId xmlns:p14="http://schemas.microsoft.com/office/powerpoint/2010/main" val="419637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57248-0D63-4318-8D86-EAEACD8335A3}"/>
              </a:ext>
            </a:extLst>
          </p:cNvPr>
          <p:cNvSpPr>
            <a:spLocks noGrp="1"/>
          </p:cNvSpPr>
          <p:nvPr>
            <p:ph type="title"/>
          </p:nvPr>
        </p:nvSpPr>
        <p:spPr/>
        <p:txBody>
          <a:bodyPr/>
          <a:lstStyle/>
          <a:p>
            <a:endParaRPr lang="ru-RU"/>
          </a:p>
        </p:txBody>
      </p:sp>
      <p:pic>
        <p:nvPicPr>
          <p:cNvPr id="3" name="Рисунок 3" descr="Изображение выглядит как комната&#10;&#10;Автоматически созданное описание">
            <a:extLst>
              <a:ext uri="{FF2B5EF4-FFF2-40B4-BE49-F238E27FC236}">
                <a16:creationId xmlns:a16="http://schemas.microsoft.com/office/drawing/2014/main" id="{0F55717E-C257-45C5-A09E-0DB5F53CF3EA}"/>
              </a:ext>
            </a:extLst>
          </p:cNvPr>
          <p:cNvPicPr>
            <a:picLocks noChangeAspect="1"/>
          </p:cNvPicPr>
          <p:nvPr/>
        </p:nvPicPr>
        <p:blipFill>
          <a:blip r:embed="rId2"/>
          <a:stretch>
            <a:fillRect/>
          </a:stretch>
        </p:blipFill>
        <p:spPr>
          <a:xfrm>
            <a:off x="-48883" y="-718"/>
            <a:ext cx="12376030" cy="6916946"/>
          </a:xfrm>
          <a:prstGeom prst="rect">
            <a:avLst/>
          </a:prstGeom>
        </p:spPr>
      </p:pic>
    </p:spTree>
    <p:extLst>
      <p:ext uri="{BB962C8B-B14F-4D97-AF65-F5344CB8AC3E}">
        <p14:creationId xmlns:p14="http://schemas.microsoft.com/office/powerpoint/2010/main" val="391748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FB719-30E1-463D-B33F-97F62DC8D9CA}"/>
              </a:ext>
            </a:extLst>
          </p:cNvPr>
          <p:cNvSpPr>
            <a:spLocks noGrp="1"/>
          </p:cNvSpPr>
          <p:nvPr>
            <p:ph type="title"/>
          </p:nvPr>
        </p:nvSpPr>
        <p:spPr/>
        <p:txBody>
          <a:bodyPr/>
          <a:lstStyle/>
          <a:p>
            <a:endParaRPr lang="ru-RU"/>
          </a:p>
        </p:txBody>
      </p:sp>
      <p:pic>
        <p:nvPicPr>
          <p:cNvPr id="3" name="Рисунок 3" descr="Изображение выглядит как текст, комната&#10;&#10;Автоматически созданное описание">
            <a:extLst>
              <a:ext uri="{FF2B5EF4-FFF2-40B4-BE49-F238E27FC236}">
                <a16:creationId xmlns:a16="http://schemas.microsoft.com/office/drawing/2014/main" id="{F65029C7-866B-4EFA-ACEA-63B98B80AFE7}"/>
              </a:ext>
            </a:extLst>
          </p:cNvPr>
          <p:cNvPicPr>
            <a:picLocks noChangeAspect="1"/>
          </p:cNvPicPr>
          <p:nvPr/>
        </p:nvPicPr>
        <p:blipFill>
          <a:blip r:embed="rId2"/>
          <a:stretch>
            <a:fillRect/>
          </a:stretch>
        </p:blipFill>
        <p:spPr>
          <a:xfrm>
            <a:off x="-120770" y="-718"/>
            <a:ext cx="12318520" cy="6859436"/>
          </a:xfrm>
          <a:prstGeom prst="rect">
            <a:avLst/>
          </a:prstGeom>
        </p:spPr>
      </p:pic>
    </p:spTree>
    <p:extLst>
      <p:ext uri="{BB962C8B-B14F-4D97-AF65-F5344CB8AC3E}">
        <p14:creationId xmlns:p14="http://schemas.microsoft.com/office/powerpoint/2010/main" val="18949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834F5A-DA24-4860-BE0C-17077B752FEE}"/>
              </a:ext>
            </a:extLst>
          </p:cNvPr>
          <p:cNvSpPr>
            <a:spLocks noGrp="1"/>
          </p:cNvSpPr>
          <p:nvPr>
            <p:ph type="title"/>
          </p:nvPr>
        </p:nvSpPr>
        <p:spPr/>
        <p:txBody>
          <a:bodyPr/>
          <a:lstStyle/>
          <a:p>
            <a:endParaRPr lang="ru-RU"/>
          </a:p>
        </p:txBody>
      </p:sp>
      <p:pic>
        <p:nvPicPr>
          <p:cNvPr id="3" name="Рисунок 3" descr="Изображение выглядит как комната&#10;&#10;Автоматически созданное описание">
            <a:extLst>
              <a:ext uri="{FF2B5EF4-FFF2-40B4-BE49-F238E27FC236}">
                <a16:creationId xmlns:a16="http://schemas.microsoft.com/office/drawing/2014/main" id="{7A9241A6-88FA-46BF-B1B3-17B40176C15B}"/>
              </a:ext>
            </a:extLst>
          </p:cNvPr>
          <p:cNvPicPr>
            <a:picLocks noChangeAspect="1"/>
          </p:cNvPicPr>
          <p:nvPr/>
        </p:nvPicPr>
        <p:blipFill>
          <a:blip r:embed="rId2"/>
          <a:stretch>
            <a:fillRect/>
          </a:stretch>
        </p:blipFill>
        <p:spPr>
          <a:xfrm>
            <a:off x="-5750" y="-718"/>
            <a:ext cx="12203500" cy="6902568"/>
          </a:xfrm>
          <a:prstGeom prst="rect">
            <a:avLst/>
          </a:prstGeom>
        </p:spPr>
      </p:pic>
    </p:spTree>
    <p:extLst>
      <p:ext uri="{BB962C8B-B14F-4D97-AF65-F5344CB8AC3E}">
        <p14:creationId xmlns:p14="http://schemas.microsoft.com/office/powerpoint/2010/main" val="220133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5E4557-E941-4901-8A41-EA734399189A}"/>
              </a:ext>
            </a:extLst>
          </p:cNvPr>
          <p:cNvSpPr>
            <a:spLocks noGrp="1"/>
          </p:cNvSpPr>
          <p:nvPr>
            <p:ph type="title"/>
          </p:nvPr>
        </p:nvSpPr>
        <p:spPr/>
        <p:txBody>
          <a:bodyPr/>
          <a:lstStyle/>
          <a:p>
            <a:endParaRPr lang="ru-RU"/>
          </a:p>
        </p:txBody>
      </p:sp>
      <p:pic>
        <p:nvPicPr>
          <p:cNvPr id="3" name="Рисунок 3" descr="Изображение выглядит как комната&#10;&#10;Автоматически созданное описание">
            <a:extLst>
              <a:ext uri="{FF2B5EF4-FFF2-40B4-BE49-F238E27FC236}">
                <a16:creationId xmlns:a16="http://schemas.microsoft.com/office/drawing/2014/main" id="{CDECC47A-65A8-45DC-9E43-DF1562C9A7B1}"/>
              </a:ext>
            </a:extLst>
          </p:cNvPr>
          <p:cNvPicPr>
            <a:picLocks noChangeAspect="1"/>
          </p:cNvPicPr>
          <p:nvPr/>
        </p:nvPicPr>
        <p:blipFill>
          <a:blip r:embed="rId2"/>
          <a:stretch>
            <a:fillRect/>
          </a:stretch>
        </p:blipFill>
        <p:spPr>
          <a:xfrm>
            <a:off x="-5750" y="-1440"/>
            <a:ext cx="12203500" cy="6975899"/>
          </a:xfrm>
          <a:prstGeom prst="rect">
            <a:avLst/>
          </a:prstGeom>
        </p:spPr>
      </p:pic>
    </p:spTree>
    <p:extLst>
      <p:ext uri="{BB962C8B-B14F-4D97-AF65-F5344CB8AC3E}">
        <p14:creationId xmlns:p14="http://schemas.microsoft.com/office/powerpoint/2010/main" val="1659553883"/>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412524"/>
      </a:dk2>
      <a:lt2>
        <a:srgbClr val="E3E2E8"/>
      </a:lt2>
      <a:accent1>
        <a:srgbClr val="97AA39"/>
      </a:accent1>
      <a:accent2>
        <a:srgbClr val="BA9732"/>
      </a:accent2>
      <a:accent3>
        <a:srgbClr val="CC7144"/>
      </a:accent3>
      <a:accent4>
        <a:srgbClr val="BA323E"/>
      </a:accent4>
      <a:accent5>
        <a:srgbClr val="CC4488"/>
      </a:accent5>
      <a:accent6>
        <a:srgbClr val="BA32AF"/>
      </a:accent6>
      <a:hlink>
        <a:srgbClr val="7868CC"/>
      </a:hlink>
      <a:folHlink>
        <a:srgbClr val="7F7F7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Широкоэкранный</PresentationFormat>
  <Paragraphs>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PebbleVTI</vt:lpstr>
      <vt:lpstr>МБДОУ "ЦРР-ДЕТСКИЙ САД "СКАЗКА"    ПРЕЗЕНТАЦИЯ  К  КОНСУЛЬТАЦИИ  ДЛЯ  РОДИТЕЛЕЙ:  "ЗАНИМАТЕЛЬНАЯ  МАТЕМАТИКА  ДЛЯ ДЕТЕЙ СТАРШЕГО ДОШКОЛЬНОГО ВОЗРАСТА"</vt:lpstr>
      <vt:lpstr>Обучение математике не должно быть скучным занятием для ребенка, к тому же существует просто огромное количество математических игр и игр - обучалок для детей. Дело в том, что детская память избирательна. Ребенок усваивает только то, что его заинтересовало, удивило, обрадовало или испугало. Он вряд ли запомнит что-то, на его взгляд, неинтересное, даже если взрослые настаивают. Поэтому основная задача родителей сделать так, чтобы детям было интересно заниматься математикой. Тогда маленькие непоседы и сами не заметят, как научатся математическим представлениям. </vt:lpstr>
      <vt:lpstr>Многообразие занимательного материала - игр, задач, головоломок- дает основание для их классификации. Можно выделить три основные группы: задачи и загадки развлекательного характера, логические (математические) задания, дидактические игры и упражнения.</vt:lpstr>
      <vt:lpstr>Презентация PowerPoint</vt:lpstr>
      <vt:lpstr>Игры с использованием занимательного математического материала позволяют разрешить сразу несколько проблем: игры могут стимулировать развитие творческих способностей, ребенок развивается наиболее успешно, если он каждый раз самостоятельно пытается решить максимально сложные для него задачи, игры могут быть очень разнообразны по своему содержанию и, кроме того, как и любые игры, они не терпят принуждения и создают атмосферу свободного и радостного творчества, играя в игры со своими детьми, мамы и папы незаметно для себя приобретают очень важное умение - сдерживаться, не мешать ребёнку самому размышлять и принимать решения, не делать за него то, что он может и должен сделать сам.</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
  <cp:revision>288</cp:revision>
  <dcterms:created xsi:type="dcterms:W3CDTF">2020-07-19T11:09:19Z</dcterms:created>
  <dcterms:modified xsi:type="dcterms:W3CDTF">2020-07-19T17:42:33Z</dcterms:modified>
</cp:coreProperties>
</file>